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6" r:id="rId4"/>
    <p:sldId id="267" r:id="rId5"/>
    <p:sldId id="268" r:id="rId6"/>
    <p:sldId id="275" r:id="rId7"/>
    <p:sldId id="271" r:id="rId8"/>
    <p:sldId id="272" r:id="rId9"/>
    <p:sldId id="264" r:id="rId10"/>
    <p:sldId id="263" r:id="rId11"/>
    <p:sldId id="262" r:id="rId12"/>
    <p:sldId id="260" r:id="rId13"/>
    <p:sldId id="259" r:id="rId14"/>
    <p:sldId id="273" r:id="rId15"/>
    <p:sldId id="27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07" d="100"/>
          <a:sy n="107" d="100"/>
        </p:scale>
        <p:origin x="138"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C3D2DDDD-DC66-42C0-AC43-1B664DBB8FAE}" type="slidenum">
              <a:rPr lang="en-US" smtClean="0"/>
              <a:t>‹#›</a:t>
            </a:fld>
            <a:endParaRPr lang="en-US"/>
          </a:p>
        </p:txBody>
      </p:sp>
    </p:spTree>
    <p:extLst>
      <p:ext uri="{BB962C8B-B14F-4D97-AF65-F5344CB8AC3E}">
        <p14:creationId xmlns:p14="http://schemas.microsoft.com/office/powerpoint/2010/main" val="99079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3D69CC-457E-489D-955B-F4FC85DC31CB}"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78452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4095234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690418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53316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3D69CC-457E-489D-955B-F4FC85DC31CB}" type="datetimeFigureOut">
              <a:rPr lang="en-US" smtClean="0"/>
              <a:t>02-Jan-19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3597987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A3D69CC-457E-489D-955B-F4FC85DC31CB}" type="datetimeFigureOut">
              <a:rPr lang="en-US" smtClean="0"/>
              <a:t>02-Jan-19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598632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885987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939328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1970880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3D69CC-457E-489D-955B-F4FC85DC31CB}" type="datetimeFigureOut">
              <a:rPr lang="en-US" smtClean="0"/>
              <a:t>02-Jan-19</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208571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3D69CC-457E-489D-955B-F4FC85DC31CB}"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141512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3D69CC-457E-489D-955B-F4FC85DC31CB}" type="datetimeFigureOut">
              <a:rPr lang="en-US" smtClean="0"/>
              <a:t>02-Jan-19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3786272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3D69CC-457E-489D-955B-F4FC85DC31CB}" type="datetimeFigureOut">
              <a:rPr lang="en-US" smtClean="0"/>
              <a:t>02-Jan-19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3235210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3D69CC-457E-489D-955B-F4FC85DC31CB}" type="datetimeFigureOut">
              <a:rPr lang="en-US" smtClean="0"/>
              <a:t>02-Jan-19</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3417178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3D69CC-457E-489D-955B-F4FC85DC31CB}"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1473011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3D69CC-457E-489D-955B-F4FC85DC31CB}" type="datetimeFigureOut">
              <a:rPr lang="en-US" smtClean="0"/>
              <a:t>02-Jan-19</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3D2DDDD-DC66-42C0-AC43-1B664DBB8FAE}" type="slidenum">
              <a:rPr lang="en-US" smtClean="0"/>
              <a:t>‹#›</a:t>
            </a:fld>
            <a:endParaRPr lang="en-US"/>
          </a:p>
        </p:txBody>
      </p:sp>
    </p:spTree>
    <p:extLst>
      <p:ext uri="{BB962C8B-B14F-4D97-AF65-F5344CB8AC3E}">
        <p14:creationId xmlns:p14="http://schemas.microsoft.com/office/powerpoint/2010/main" val="375180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1A3D69CC-457E-489D-955B-F4FC85DC31CB}" type="datetimeFigureOut">
              <a:rPr lang="en-US" smtClean="0"/>
              <a:t>02-Jan-19</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3D2DDDD-DC66-42C0-AC43-1B664DBB8FAE}" type="slidenum">
              <a:rPr lang="en-US" smtClean="0"/>
              <a:t>‹#›</a:t>
            </a:fld>
            <a:endParaRPr lang="en-US"/>
          </a:p>
        </p:txBody>
      </p:sp>
    </p:spTree>
    <p:extLst>
      <p:ext uri="{BB962C8B-B14F-4D97-AF65-F5344CB8AC3E}">
        <p14:creationId xmlns:p14="http://schemas.microsoft.com/office/powerpoint/2010/main" val="117739789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bloomberg.com/quote/TAL:US"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crunchbase.com/search/funding_rounds/field/organizations/funding_total/zuoyeban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Vedantu </a:t>
            </a:r>
            <a:endParaRPr lang="en-US" dirty="0"/>
          </a:p>
        </p:txBody>
      </p:sp>
      <p:sp>
        <p:nvSpPr>
          <p:cNvPr id="3" name="Subtitle 2"/>
          <p:cNvSpPr>
            <a:spLocks noGrp="1"/>
          </p:cNvSpPr>
          <p:nvPr>
            <p:ph type="subTitle" idx="1"/>
          </p:nvPr>
        </p:nvSpPr>
        <p:spPr/>
        <p:txBody>
          <a:bodyPr/>
          <a:lstStyle/>
          <a:p>
            <a:r>
              <a:rPr lang="en-US" dirty="0" smtClean="0"/>
              <a:t>Investment Report</a:t>
            </a:r>
            <a:endParaRPr lang="en-US" dirty="0"/>
          </a:p>
        </p:txBody>
      </p:sp>
    </p:spTree>
    <p:extLst>
      <p:ext uri="{BB962C8B-B14F-4D97-AF65-F5344CB8AC3E}">
        <p14:creationId xmlns:p14="http://schemas.microsoft.com/office/powerpoint/2010/main" val="1445012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5789" y="929990"/>
            <a:ext cx="9663952" cy="728480"/>
          </a:xfrm>
        </p:spPr>
        <p:txBody>
          <a:bodyPr/>
          <a:lstStyle/>
          <a:p>
            <a:r>
              <a:rPr lang="en-US" dirty="0" smtClean="0"/>
              <a:t>Knack (2016, Florida) </a:t>
            </a:r>
            <a:r>
              <a:rPr lang="en-US" sz="2000" dirty="0" smtClean="0"/>
              <a:t>raised $ 1.5 Mil in seed round in Nov, 2018</a:t>
            </a:r>
            <a:endParaRPr lang="en-US" sz="2000" dirty="0"/>
          </a:p>
        </p:txBody>
      </p:sp>
      <p:pic>
        <p:nvPicPr>
          <p:cNvPr id="8" name="Content Placeholder 7"/>
          <p:cNvPicPr>
            <a:picLocks noGrp="1" noChangeAspect="1"/>
          </p:cNvPicPr>
          <p:nvPr>
            <p:ph idx="1"/>
          </p:nvPr>
        </p:nvPicPr>
        <p:blipFill>
          <a:blip r:embed="rId2"/>
          <a:stretch>
            <a:fillRect/>
          </a:stretch>
        </p:blipFill>
        <p:spPr>
          <a:xfrm>
            <a:off x="6203578" y="3478304"/>
            <a:ext cx="5520880" cy="3220134"/>
          </a:xfrm>
          <a:prstGeom prst="rect">
            <a:avLst/>
          </a:prstGeom>
        </p:spPr>
      </p:pic>
      <p:pic>
        <p:nvPicPr>
          <p:cNvPr id="9" name="Picture 8"/>
          <p:cNvPicPr>
            <a:picLocks noChangeAspect="1"/>
          </p:cNvPicPr>
          <p:nvPr/>
        </p:nvPicPr>
        <p:blipFill>
          <a:blip r:embed="rId3"/>
          <a:stretch>
            <a:fillRect/>
          </a:stretch>
        </p:blipFill>
        <p:spPr>
          <a:xfrm>
            <a:off x="722165" y="3478304"/>
            <a:ext cx="4813495" cy="3220133"/>
          </a:xfrm>
          <a:prstGeom prst="rect">
            <a:avLst/>
          </a:prstGeom>
        </p:spPr>
      </p:pic>
      <p:sp>
        <p:nvSpPr>
          <p:cNvPr id="10" name="Content Placeholder 4"/>
          <p:cNvSpPr txBox="1">
            <a:spLocks/>
          </p:cNvSpPr>
          <p:nvPr/>
        </p:nvSpPr>
        <p:spPr>
          <a:xfrm>
            <a:off x="815789" y="2352487"/>
            <a:ext cx="11223812" cy="1197537"/>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The company has connected with professors from a large no. of colleges in USA. </a:t>
            </a:r>
          </a:p>
          <a:p>
            <a:r>
              <a:rPr lang="en-US" dirty="0" smtClean="0"/>
              <a:t>Tutor sessions can be generated into a progress report and this can be used as credit or recommendation helping in career as professor. </a:t>
            </a:r>
          </a:p>
          <a:p>
            <a:pPr marL="0" indent="0">
              <a:buNone/>
            </a:pPr>
            <a:r>
              <a:rPr lang="en-US" dirty="0" smtClean="0"/>
              <a:t>.  </a:t>
            </a:r>
          </a:p>
        </p:txBody>
      </p:sp>
    </p:spTree>
    <p:extLst>
      <p:ext uri="{BB962C8B-B14F-4D97-AF65-F5344CB8AC3E}">
        <p14:creationId xmlns:p14="http://schemas.microsoft.com/office/powerpoint/2010/main" val="24477270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Skooli</a:t>
            </a:r>
            <a:r>
              <a:rPr lang="en-US" dirty="0" smtClean="0"/>
              <a:t> (2014,Vancouver)</a:t>
            </a:r>
            <a:endParaRPr lang="en-US" dirty="0"/>
          </a:p>
        </p:txBody>
      </p:sp>
      <p:pic>
        <p:nvPicPr>
          <p:cNvPr id="7" name="Content Placeholder 6"/>
          <p:cNvPicPr>
            <a:picLocks noGrp="1" noChangeAspect="1"/>
          </p:cNvPicPr>
          <p:nvPr>
            <p:ph idx="1"/>
          </p:nvPr>
        </p:nvPicPr>
        <p:blipFill>
          <a:blip r:embed="rId2"/>
          <a:stretch>
            <a:fillRect/>
          </a:stretch>
        </p:blipFill>
        <p:spPr>
          <a:xfrm>
            <a:off x="737195" y="3182471"/>
            <a:ext cx="5150178" cy="3424520"/>
          </a:xfrm>
          <a:prstGeom prst="rect">
            <a:avLst/>
          </a:prstGeom>
        </p:spPr>
      </p:pic>
      <p:pic>
        <p:nvPicPr>
          <p:cNvPr id="8" name="Picture 7"/>
          <p:cNvPicPr>
            <a:picLocks noChangeAspect="1"/>
          </p:cNvPicPr>
          <p:nvPr/>
        </p:nvPicPr>
        <p:blipFill rotWithShape="1">
          <a:blip r:embed="rId3"/>
          <a:srcRect l="53089" t="7019" r="8455" b="4673"/>
          <a:stretch/>
        </p:blipFill>
        <p:spPr>
          <a:xfrm>
            <a:off x="6651811" y="3316941"/>
            <a:ext cx="4715147" cy="3290050"/>
          </a:xfrm>
          <a:prstGeom prst="rect">
            <a:avLst/>
          </a:prstGeom>
        </p:spPr>
      </p:pic>
      <p:sp>
        <p:nvSpPr>
          <p:cNvPr id="9" name="Content Placeholder 4"/>
          <p:cNvSpPr txBox="1">
            <a:spLocks/>
          </p:cNvSpPr>
          <p:nvPr/>
        </p:nvSpPr>
        <p:spPr>
          <a:xfrm>
            <a:off x="638583" y="2119404"/>
            <a:ext cx="11223812" cy="1197537"/>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Operates </a:t>
            </a:r>
            <a:r>
              <a:rPr lang="en-US" b="1" dirty="0" smtClean="0"/>
              <a:t>one to one model</a:t>
            </a:r>
            <a:r>
              <a:rPr lang="en-US" dirty="0" smtClean="0"/>
              <a:t>. </a:t>
            </a:r>
          </a:p>
          <a:p>
            <a:r>
              <a:rPr lang="en-US" dirty="0" smtClean="0"/>
              <a:t>Focusing on removing the need of after school (brick and mortar) tutor services by bringing large no. of quality teachers &amp; professors for K-12 to college and partnering with schools and institutions.   </a:t>
            </a:r>
          </a:p>
        </p:txBody>
      </p:sp>
    </p:spTree>
    <p:extLst>
      <p:ext uri="{BB962C8B-B14F-4D97-AF65-F5344CB8AC3E}">
        <p14:creationId xmlns:p14="http://schemas.microsoft.com/office/powerpoint/2010/main" val="13498642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Vedantu	</a:t>
            </a:r>
            <a:endParaRPr lang="en-US" dirty="0"/>
          </a:p>
        </p:txBody>
      </p:sp>
      <p:sp>
        <p:nvSpPr>
          <p:cNvPr id="6" name="Text Placeholder 5"/>
          <p:cNvSpPr>
            <a:spLocks noGrp="1"/>
          </p:cNvSpPr>
          <p:nvPr>
            <p:ph type="body" idx="1"/>
          </p:nvPr>
        </p:nvSpPr>
        <p:spPr>
          <a:xfrm>
            <a:off x="6895559" y="2677644"/>
            <a:ext cx="4292394" cy="2283824"/>
          </a:xfrm>
        </p:spPr>
        <p:txBody>
          <a:bodyPr>
            <a:normAutofit fontScale="25000" lnSpcReduction="20000"/>
          </a:bodyPr>
          <a:lstStyle/>
          <a:p>
            <a:pPr algn="ctr"/>
            <a:r>
              <a:rPr lang="en-US" sz="7200" dirty="0" smtClean="0"/>
              <a:t>Company focus</a:t>
            </a:r>
          </a:p>
          <a:p>
            <a:pPr algn="ctr"/>
            <a:r>
              <a:rPr lang="en-US" sz="7200" cap="none" dirty="0" smtClean="0"/>
              <a:t>Online tutoring for K-12 and competitive exams (NSO,IMO,NTSE,KVPY)</a:t>
            </a:r>
          </a:p>
          <a:p>
            <a:pPr algn="ctr"/>
            <a:r>
              <a:rPr lang="en-US" sz="7200" cap="none" dirty="0" smtClean="0"/>
              <a:t>Competitors – </a:t>
            </a:r>
          </a:p>
          <a:p>
            <a:pPr marL="457200" indent="-457200">
              <a:buFont typeface="+mj-lt"/>
              <a:buAutoNum type="arabicPeriod"/>
            </a:pPr>
            <a:r>
              <a:rPr lang="en-US" sz="7200" cap="none" dirty="0" err="1" smtClean="0"/>
              <a:t>Meritnation</a:t>
            </a:r>
            <a:endParaRPr lang="en-US" sz="7200" cap="none" dirty="0" smtClean="0"/>
          </a:p>
          <a:p>
            <a:pPr marL="457200" indent="-457200">
              <a:buFont typeface="+mj-lt"/>
              <a:buAutoNum type="arabicPeriod"/>
            </a:pPr>
            <a:r>
              <a:rPr lang="en-US" sz="7200" cap="none" dirty="0" smtClean="0"/>
              <a:t>Tutor.com</a:t>
            </a:r>
          </a:p>
          <a:p>
            <a:pPr marL="457200" indent="-457200">
              <a:buFont typeface="+mj-lt"/>
              <a:buAutoNum type="arabicPeriod"/>
            </a:pPr>
            <a:r>
              <a:rPr lang="en-US" sz="7200" cap="none" dirty="0" smtClean="0"/>
              <a:t>Tutorvista.com</a:t>
            </a:r>
          </a:p>
          <a:p>
            <a:pPr marL="457200" indent="-457200">
              <a:buFont typeface="+mj-lt"/>
              <a:buAutoNum type="arabicPeriod"/>
            </a:pPr>
            <a:r>
              <a:rPr lang="en-US" sz="7200" cap="none" dirty="0" err="1" smtClean="0"/>
              <a:t>Chegg</a:t>
            </a:r>
            <a:endParaRPr lang="en-US" sz="7200" cap="none" dirty="0" smtClean="0"/>
          </a:p>
          <a:p>
            <a:pPr marL="457200" indent="-457200">
              <a:buFont typeface="+mj-lt"/>
              <a:buAutoNum type="arabicPeriod"/>
            </a:pPr>
            <a:r>
              <a:rPr lang="en-US" sz="7200" cap="none" dirty="0" smtClean="0"/>
              <a:t>TutorHub.com</a:t>
            </a:r>
          </a:p>
          <a:p>
            <a:pPr marL="457200" indent="-457200">
              <a:buFont typeface="+mj-lt"/>
              <a:buAutoNum type="arabicPeriod"/>
            </a:pPr>
            <a:r>
              <a:rPr lang="en-US" sz="7200" cap="none" dirty="0" err="1" smtClean="0"/>
              <a:t>Smarthinking</a:t>
            </a:r>
            <a:r>
              <a:rPr lang="en-US" sz="7200" cap="none" dirty="0" smtClean="0"/>
              <a:t> (</a:t>
            </a:r>
            <a:r>
              <a:rPr lang="en-US" sz="7200" cap="none" dirty="0" err="1" smtClean="0"/>
              <a:t>Aquired</a:t>
            </a:r>
            <a:r>
              <a:rPr lang="en-US" sz="7200" cap="none" dirty="0" smtClean="0"/>
              <a:t> by Pearson Education)</a:t>
            </a:r>
          </a:p>
          <a:p>
            <a:pPr algn="ctr"/>
            <a:endParaRPr lang="en-US" cap="none" dirty="0" smtClean="0"/>
          </a:p>
          <a:p>
            <a:pPr algn="ctr"/>
            <a:endParaRPr lang="en-US" cap="none" dirty="0"/>
          </a:p>
          <a:p>
            <a:pPr algn="ctr"/>
            <a:endParaRPr lang="en-US" cap="none" dirty="0" smtClean="0"/>
          </a:p>
          <a:p>
            <a:pPr algn="ctr"/>
            <a:endParaRPr lang="en-US" cap="none" dirty="0"/>
          </a:p>
          <a:p>
            <a:pPr algn="ctr"/>
            <a:endParaRPr lang="en-US" cap="none" dirty="0"/>
          </a:p>
        </p:txBody>
      </p:sp>
    </p:spTree>
    <p:extLst>
      <p:ext uri="{BB962C8B-B14F-4D97-AF65-F5344CB8AC3E}">
        <p14:creationId xmlns:p14="http://schemas.microsoft.com/office/powerpoint/2010/main" val="1307212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Vedantu Analysis	</a:t>
            </a:r>
            <a:endParaRPr lang="en-US" dirty="0"/>
          </a:p>
        </p:txBody>
      </p:sp>
      <p:sp>
        <p:nvSpPr>
          <p:cNvPr id="3" name="Content Placeholder 2"/>
          <p:cNvSpPr>
            <a:spLocks noGrp="1"/>
          </p:cNvSpPr>
          <p:nvPr>
            <p:ph idx="1"/>
          </p:nvPr>
        </p:nvSpPr>
        <p:spPr>
          <a:xfrm>
            <a:off x="850155" y="2298698"/>
            <a:ext cx="8134660" cy="4299325"/>
          </a:xfrm>
        </p:spPr>
        <p:txBody>
          <a:bodyPr>
            <a:normAutofit fontScale="85000" lnSpcReduction="10000"/>
          </a:bodyPr>
          <a:lstStyle/>
          <a:p>
            <a:pPr marL="0" indent="0">
              <a:buNone/>
            </a:pPr>
            <a:endParaRPr lang="en-US" dirty="0" smtClean="0"/>
          </a:p>
          <a:p>
            <a:pPr marL="0" indent="0">
              <a:buNone/>
            </a:pPr>
            <a:r>
              <a:rPr lang="en-US" dirty="0" smtClean="0"/>
              <a:t>						</a:t>
            </a:r>
            <a:r>
              <a:rPr lang="en-US" b="1" dirty="0" smtClean="0"/>
              <a:t>For students of class 6-8</a:t>
            </a:r>
            <a:r>
              <a:rPr lang="en-US" b="1" baseline="30000" dirty="0" smtClean="0"/>
              <a:t>th</a:t>
            </a:r>
            <a:endParaRPr lang="en-US" b="1" dirty="0" smtClean="0"/>
          </a:p>
          <a:p>
            <a:r>
              <a:rPr lang="en-US" dirty="0"/>
              <a:t>The students of this age group need physical face to face disciplined </a:t>
            </a:r>
            <a:r>
              <a:rPr lang="en-US" dirty="0" smtClean="0"/>
              <a:t>tutoring. Helping </a:t>
            </a:r>
            <a:r>
              <a:rPr lang="en-US" dirty="0"/>
              <a:t>in their school subjects is one thing, but there's also the relationship aspect </a:t>
            </a:r>
            <a:r>
              <a:rPr lang="en-US" dirty="0" smtClean="0"/>
              <a:t>that is needed </a:t>
            </a:r>
            <a:r>
              <a:rPr lang="en-US" dirty="0"/>
              <a:t>to be built between the teacher and the student. </a:t>
            </a:r>
          </a:p>
          <a:p>
            <a:r>
              <a:rPr lang="en-US" dirty="0" smtClean="0"/>
              <a:t>The pricing is high - </a:t>
            </a:r>
            <a:r>
              <a:rPr lang="en-US" dirty="0" err="1" smtClean="0"/>
              <a:t>Rs</a:t>
            </a:r>
            <a:r>
              <a:rPr lang="en-US" dirty="0" smtClean="0"/>
              <a:t> 5000 for a 15hr course, i.e. </a:t>
            </a:r>
            <a:r>
              <a:rPr lang="en-US" dirty="0" err="1" smtClean="0"/>
              <a:t>Rs</a:t>
            </a:r>
            <a:r>
              <a:rPr lang="en-US" dirty="0" smtClean="0"/>
              <a:t> 10,000  month.</a:t>
            </a:r>
          </a:p>
          <a:p>
            <a:r>
              <a:rPr lang="en-US" dirty="0"/>
              <a:t>The USP of Vedantu is its unique model of having online 1-on-1 live student teacher sessions. </a:t>
            </a:r>
            <a:endParaRPr lang="en-US" dirty="0" smtClean="0"/>
          </a:p>
          <a:p>
            <a:r>
              <a:rPr lang="en-US" dirty="0" smtClean="0"/>
              <a:t>Globally Edtech players have focused on providing schools gamified </a:t>
            </a:r>
            <a:r>
              <a:rPr lang="en-IN" dirty="0" smtClean="0"/>
              <a:t>creative </a:t>
            </a:r>
            <a:r>
              <a:rPr lang="en-IN" dirty="0"/>
              <a:t>content, </a:t>
            </a:r>
            <a:r>
              <a:rPr lang="en-IN" dirty="0" smtClean="0"/>
              <a:t>class management </a:t>
            </a:r>
            <a:r>
              <a:rPr lang="en-IN" dirty="0"/>
              <a:t>&amp; </a:t>
            </a:r>
            <a:r>
              <a:rPr lang="en-IN" dirty="0" smtClean="0"/>
              <a:t>analytics. Ex- </a:t>
            </a:r>
            <a:r>
              <a:rPr lang="en-US" dirty="0"/>
              <a:t>17Zuoye (2007, Beijing, total funding -$585M, Series E) provides </a:t>
            </a:r>
            <a:r>
              <a:rPr lang="en-IN" dirty="0" smtClean="0"/>
              <a:t>virtual </a:t>
            </a:r>
            <a:r>
              <a:rPr lang="en-IN" dirty="0"/>
              <a:t>classroom platform for K-12 students, parents and teachers</a:t>
            </a:r>
            <a:r>
              <a:rPr lang="en-IN" dirty="0" smtClean="0"/>
              <a:t>.</a:t>
            </a:r>
            <a:r>
              <a:rPr lang="en-IN" dirty="0"/>
              <a:t> Age of Learning ($ 1 B, Los Angeles, 2007) provides a gamified comprehensive and engaging online curriculum for kindergarten and early elementary school programs. </a:t>
            </a:r>
            <a:endParaRPr lang="en-IN" dirty="0" smtClean="0"/>
          </a:p>
          <a:p>
            <a:r>
              <a:rPr lang="en-IN" dirty="0" smtClean="0"/>
              <a:t>Downside – </a:t>
            </a:r>
            <a:r>
              <a:rPr lang="en-IN" b="1" dirty="0" err="1" smtClean="0"/>
              <a:t>Vedantu</a:t>
            </a:r>
            <a:r>
              <a:rPr lang="en-IN" b="1" dirty="0" smtClean="0"/>
              <a:t> does not develop creative content</a:t>
            </a:r>
            <a:r>
              <a:rPr lang="en-IN" dirty="0" smtClean="0"/>
              <a:t>. (All major players like </a:t>
            </a:r>
            <a:r>
              <a:rPr lang="en-IN" dirty="0" err="1" smtClean="0"/>
              <a:t>Byju’s</a:t>
            </a:r>
            <a:r>
              <a:rPr lang="en-IN" dirty="0" smtClean="0"/>
              <a:t> , </a:t>
            </a:r>
            <a:r>
              <a:rPr lang="en-IN" dirty="0" err="1" smtClean="0"/>
              <a:t>Meritnation</a:t>
            </a:r>
            <a:r>
              <a:rPr lang="en-IN" dirty="0" smtClean="0"/>
              <a:t>, Age of Learning do)</a:t>
            </a:r>
            <a:endParaRPr lang="en-IN" dirty="0"/>
          </a:p>
          <a:p>
            <a:pPr marL="457200" lvl="1" indent="0">
              <a:buNone/>
            </a:pPr>
            <a:endParaRPr lang="en-US" dirty="0" smtClean="0"/>
          </a:p>
          <a:p>
            <a:pPr lvl="1"/>
            <a:endParaRPr lang="en-US" dirty="0"/>
          </a:p>
          <a:p>
            <a:pPr marL="457200" lvl="1" indent="0">
              <a:buNone/>
            </a:pPr>
            <a:endParaRPr lang="en-US" dirty="0" smtClean="0"/>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273" r="58149" b="7215"/>
          <a:stretch/>
        </p:blipFill>
        <p:spPr bwMode="auto">
          <a:xfrm>
            <a:off x="9074461" y="2438399"/>
            <a:ext cx="2911352" cy="2908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476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p:txBody>
          <a:bodyPr>
            <a:normAutofit lnSpcReduction="10000"/>
          </a:bodyPr>
          <a:lstStyle/>
          <a:p>
            <a:pPr marL="0" indent="0">
              <a:buNone/>
            </a:pPr>
            <a:r>
              <a:rPr lang="en-US" dirty="0" smtClean="0"/>
              <a:t>							</a:t>
            </a:r>
            <a:r>
              <a:rPr lang="en-US" b="1" dirty="0" smtClean="0"/>
              <a:t>	For 9-12</a:t>
            </a:r>
            <a:r>
              <a:rPr lang="en-US" b="1" baseline="30000" dirty="0" smtClean="0"/>
              <a:t>th</a:t>
            </a:r>
            <a:r>
              <a:rPr lang="en-US" b="1" dirty="0" smtClean="0"/>
              <a:t> </a:t>
            </a:r>
          </a:p>
          <a:p>
            <a:r>
              <a:rPr lang="en-US" dirty="0" smtClean="0"/>
              <a:t>Players like </a:t>
            </a:r>
            <a:r>
              <a:rPr lang="en-US" dirty="0" err="1" smtClean="0"/>
              <a:t>Meritnation</a:t>
            </a:r>
            <a:r>
              <a:rPr lang="en-US" dirty="0" smtClean="0"/>
              <a:t> started in 2006 providing online tutoring and resources. But the model has not shown slow success against the offline tutors. </a:t>
            </a:r>
            <a:r>
              <a:rPr lang="en-US" dirty="0" err="1" smtClean="0"/>
              <a:t>TutorVista</a:t>
            </a:r>
            <a:r>
              <a:rPr lang="en-US" dirty="0" smtClean="0"/>
              <a:t> (2005, acquired by </a:t>
            </a:r>
            <a:r>
              <a:rPr lang="en-US" dirty="0" err="1" smtClean="0"/>
              <a:t>Byju’s</a:t>
            </a:r>
            <a:r>
              <a:rPr lang="en-US" dirty="0" smtClean="0"/>
              <a:t>) is also a veteran.</a:t>
            </a:r>
          </a:p>
          <a:p>
            <a:r>
              <a:rPr lang="en-US" dirty="0" smtClean="0"/>
              <a:t>There has been a boon in coaching industry, and big players like </a:t>
            </a:r>
            <a:r>
              <a:rPr lang="en-US" dirty="0" err="1" smtClean="0"/>
              <a:t>Fiitjee</a:t>
            </a:r>
            <a:r>
              <a:rPr lang="en-US" dirty="0" smtClean="0"/>
              <a:t>, Allen, </a:t>
            </a:r>
            <a:r>
              <a:rPr lang="en-US" dirty="0" err="1" smtClean="0"/>
              <a:t>TIME,etc</a:t>
            </a:r>
            <a:r>
              <a:rPr lang="en-US" dirty="0" smtClean="0"/>
              <a:t> have a very strong grip and huge demand by students of class 11, 12</a:t>
            </a:r>
            <a:r>
              <a:rPr lang="en-US" baseline="30000" dirty="0" smtClean="0"/>
              <a:t>th</a:t>
            </a:r>
            <a:r>
              <a:rPr lang="en-US" dirty="0" smtClean="0"/>
              <a:t> and competitive exams. It is extremely difficult to break this segment (there are major players like </a:t>
            </a:r>
            <a:r>
              <a:rPr lang="en-US" dirty="0" err="1" smtClean="0"/>
              <a:t>Byju’s</a:t>
            </a:r>
            <a:r>
              <a:rPr lang="en-US" dirty="0" smtClean="0"/>
              <a:t>, </a:t>
            </a:r>
            <a:r>
              <a:rPr lang="en-US" dirty="0" err="1" smtClean="0"/>
              <a:t>Embibe</a:t>
            </a:r>
            <a:r>
              <a:rPr lang="en-US" dirty="0" smtClean="0"/>
              <a:t>, askIIITians.com, </a:t>
            </a:r>
            <a:r>
              <a:rPr lang="en-US" dirty="0" err="1"/>
              <a:t>U</a:t>
            </a:r>
            <a:r>
              <a:rPr lang="en-US" dirty="0" err="1" smtClean="0"/>
              <a:t>nacdemy</a:t>
            </a:r>
            <a:r>
              <a:rPr lang="en-US" dirty="0" smtClean="0"/>
              <a:t> and free online resources and videos available).</a:t>
            </a:r>
          </a:p>
          <a:p>
            <a:r>
              <a:rPr lang="en-US" dirty="0" smtClean="0"/>
              <a:t>Toppr.com ($ 110 Mil) also competes in the market segment and provides live doubt solving for students.</a:t>
            </a:r>
          </a:p>
          <a:p>
            <a:endParaRPr lang="en-US" dirty="0"/>
          </a:p>
        </p:txBody>
      </p:sp>
      <p:pic>
        <p:nvPicPr>
          <p:cNvPr id="5" name="Picture 4"/>
          <p:cNvPicPr>
            <a:picLocks noChangeAspect="1"/>
          </p:cNvPicPr>
          <p:nvPr/>
        </p:nvPicPr>
        <p:blipFill>
          <a:blip r:embed="rId2"/>
          <a:stretch>
            <a:fillRect/>
          </a:stretch>
        </p:blipFill>
        <p:spPr>
          <a:xfrm>
            <a:off x="994356" y="947920"/>
            <a:ext cx="4322439" cy="963251"/>
          </a:xfrm>
          <a:prstGeom prst="rect">
            <a:avLst/>
          </a:prstGeom>
        </p:spPr>
      </p:pic>
    </p:spTree>
    <p:extLst>
      <p:ext uri="{BB962C8B-B14F-4D97-AF65-F5344CB8AC3E}">
        <p14:creationId xmlns:p14="http://schemas.microsoft.com/office/powerpoint/2010/main" val="9872482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Growth ?</a:t>
            </a:r>
          </a:p>
        </p:txBody>
      </p:sp>
      <p:sp>
        <p:nvSpPr>
          <p:cNvPr id="3" name="Content Placeholder 2"/>
          <p:cNvSpPr>
            <a:spLocks noGrp="1"/>
          </p:cNvSpPr>
          <p:nvPr>
            <p:ph idx="1"/>
          </p:nvPr>
        </p:nvSpPr>
        <p:spPr>
          <a:xfrm>
            <a:off x="1154954" y="2603500"/>
            <a:ext cx="9109634" cy="3416300"/>
          </a:xfrm>
        </p:spPr>
        <p:txBody>
          <a:bodyPr/>
          <a:lstStyle/>
          <a:p>
            <a:r>
              <a:rPr lang="en-US" dirty="0" smtClean="0"/>
              <a:t>Providing quality education in remote areas is still a problem in India.</a:t>
            </a:r>
          </a:p>
          <a:p>
            <a:r>
              <a:rPr lang="en-US" dirty="0" smtClean="0"/>
              <a:t>Poor Internet connection, and making lessons in regional languages are barriers.</a:t>
            </a:r>
          </a:p>
          <a:p>
            <a:r>
              <a:rPr lang="en-US" dirty="0" smtClean="0"/>
              <a:t>After School tutoring is still avoided by parents who prefer their children to play and enjoy extra curricular activities at young age.</a:t>
            </a:r>
          </a:p>
          <a:p>
            <a:r>
              <a:rPr lang="en-US" dirty="0" smtClean="0"/>
              <a:t>The </a:t>
            </a:r>
            <a:r>
              <a:rPr lang="en-US" dirty="0"/>
              <a:t>relationship aspect that is needed to be built between the teacher and the </a:t>
            </a:r>
            <a:r>
              <a:rPr lang="en-US" dirty="0" smtClean="0"/>
              <a:t>student, is difficult to built from behind a camera.</a:t>
            </a:r>
          </a:p>
          <a:p>
            <a:endParaRPr lang="en-US" dirty="0"/>
          </a:p>
        </p:txBody>
      </p:sp>
    </p:spTree>
    <p:extLst>
      <p:ext uri="{BB962C8B-B14F-4D97-AF65-F5344CB8AC3E}">
        <p14:creationId xmlns:p14="http://schemas.microsoft.com/office/powerpoint/2010/main" val="3573982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COMPANIES</a:t>
            </a:r>
            <a:endParaRPr lang="en-US" dirty="0"/>
          </a:p>
        </p:txBody>
      </p:sp>
      <p:sp>
        <p:nvSpPr>
          <p:cNvPr id="4" name="Text Placeholder 3"/>
          <p:cNvSpPr>
            <a:spLocks noGrp="1"/>
          </p:cNvSpPr>
          <p:nvPr>
            <p:ph type="body" idx="1"/>
          </p:nvPr>
        </p:nvSpPr>
        <p:spPr/>
        <p:txBody>
          <a:bodyPr>
            <a:normAutofit fontScale="92500" lnSpcReduction="20000"/>
          </a:bodyPr>
          <a:lstStyle/>
          <a:p>
            <a:r>
              <a:rPr lang="en-US" dirty="0" err="1" smtClean="0"/>
              <a:t>Chegg</a:t>
            </a:r>
            <a:endParaRPr lang="en-US" dirty="0" smtClean="0"/>
          </a:p>
          <a:p>
            <a:r>
              <a:rPr lang="en-US" dirty="0" smtClean="0"/>
              <a:t>Varsity tutors</a:t>
            </a:r>
          </a:p>
          <a:p>
            <a:r>
              <a:rPr lang="en-US" dirty="0" smtClean="0"/>
              <a:t>Tal &amp; other Chinese players</a:t>
            </a:r>
          </a:p>
          <a:p>
            <a:r>
              <a:rPr lang="en-US" dirty="0" err="1" smtClean="0"/>
              <a:t>Skooli</a:t>
            </a:r>
            <a:endParaRPr lang="en-US" dirty="0" smtClean="0"/>
          </a:p>
          <a:p>
            <a:r>
              <a:rPr lang="en-US" dirty="0" smtClean="0"/>
              <a:t>knack</a:t>
            </a:r>
          </a:p>
          <a:p>
            <a:r>
              <a:rPr lang="en-US" dirty="0" smtClean="0"/>
              <a:t>Tutor.com</a:t>
            </a:r>
          </a:p>
          <a:p>
            <a:endParaRPr lang="en-US" dirty="0"/>
          </a:p>
        </p:txBody>
      </p:sp>
    </p:spTree>
    <p:extLst>
      <p:ext uri="{BB962C8B-B14F-4D97-AF65-F5344CB8AC3E}">
        <p14:creationId xmlns:p14="http://schemas.microsoft.com/office/powerpoint/2010/main" val="2457288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064811" cy="728480"/>
          </a:xfrm>
        </p:spPr>
        <p:txBody>
          <a:bodyPr/>
          <a:lstStyle/>
          <a:p>
            <a:r>
              <a:rPr lang="en-US" dirty="0" err="1" smtClean="0"/>
              <a:t>Chegg</a:t>
            </a:r>
            <a:r>
              <a:rPr lang="en-US" dirty="0" smtClean="0"/>
              <a:t> (2005, California) </a:t>
            </a:r>
            <a:r>
              <a:rPr lang="en-US" sz="1800" dirty="0" smtClean="0"/>
              <a:t>Valuation </a:t>
            </a:r>
            <a:r>
              <a:rPr lang="en-US" sz="1800" dirty="0"/>
              <a:t>at IPO. $</a:t>
            </a:r>
            <a:r>
              <a:rPr lang="en-US" sz="1800" dirty="0" smtClean="0"/>
              <a:t>1.1B, 2013</a:t>
            </a:r>
            <a:endParaRPr lang="en-US" sz="1800" dirty="0"/>
          </a:p>
        </p:txBody>
      </p:sp>
      <p:pic>
        <p:nvPicPr>
          <p:cNvPr id="4" name="Content Placeholder 3"/>
          <p:cNvPicPr>
            <a:picLocks noGrp="1" noChangeAspect="1"/>
          </p:cNvPicPr>
          <p:nvPr>
            <p:ph idx="1"/>
          </p:nvPr>
        </p:nvPicPr>
        <p:blipFill rotWithShape="1">
          <a:blip r:embed="rId2"/>
          <a:srcRect l="11049" t="7763" r="9409" b="16138"/>
          <a:stretch/>
        </p:blipFill>
        <p:spPr>
          <a:xfrm>
            <a:off x="6992471" y="2805954"/>
            <a:ext cx="4778189" cy="3307976"/>
          </a:xfrm>
          <a:prstGeom prst="rect">
            <a:avLst/>
          </a:prstGeom>
        </p:spPr>
      </p:pic>
      <p:sp>
        <p:nvSpPr>
          <p:cNvPr id="5" name="Content Placeholder 4"/>
          <p:cNvSpPr txBox="1">
            <a:spLocks/>
          </p:cNvSpPr>
          <p:nvPr/>
        </p:nvSpPr>
        <p:spPr>
          <a:xfrm>
            <a:off x="548936" y="2462679"/>
            <a:ext cx="6282170" cy="399452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Started as an </a:t>
            </a:r>
            <a:r>
              <a:rPr lang="en-US" b="1" dirty="0" smtClean="0"/>
              <a:t>online textbook rental platform</a:t>
            </a:r>
            <a:r>
              <a:rPr lang="en-US" dirty="0" smtClean="0"/>
              <a:t>. Now also sells books, provides textbook solutions and helps student find internships and scholarships. </a:t>
            </a:r>
            <a:endParaRPr lang="en-US" dirty="0"/>
          </a:p>
          <a:p>
            <a:r>
              <a:rPr lang="en-US" dirty="0" smtClean="0"/>
              <a:t>Now it has become one of the largest player of online tutoring globally. </a:t>
            </a:r>
            <a:r>
              <a:rPr lang="en-US" b="1" dirty="0" smtClean="0"/>
              <a:t>Through </a:t>
            </a:r>
            <a:r>
              <a:rPr lang="en-US" b="1" dirty="0" err="1" smtClean="0"/>
              <a:t>Chegg</a:t>
            </a:r>
            <a:r>
              <a:rPr lang="en-US" b="1" dirty="0" smtClean="0"/>
              <a:t>, a student in India can choose a tutor from an elite university abroad.</a:t>
            </a:r>
          </a:p>
          <a:p>
            <a:r>
              <a:rPr lang="en-US" dirty="0" smtClean="0"/>
              <a:t>Charges only $15/week for </a:t>
            </a:r>
            <a:r>
              <a:rPr lang="en-US" dirty="0"/>
              <a:t>30 minutes of 1:1 </a:t>
            </a:r>
            <a:r>
              <a:rPr lang="en-US" dirty="0" smtClean="0"/>
              <a:t>tutoring.</a:t>
            </a:r>
          </a:p>
          <a:p>
            <a:r>
              <a:rPr lang="en-US" dirty="0" smtClean="0"/>
              <a:t>Apart from tutoring, teachers can also earn by providing solutions to the questions posted.</a:t>
            </a:r>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4764607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010673"/>
            <a:ext cx="9188823" cy="728480"/>
          </a:xfrm>
        </p:spPr>
        <p:txBody>
          <a:bodyPr/>
          <a:lstStyle/>
          <a:p>
            <a:r>
              <a:rPr lang="en-US" dirty="0" smtClean="0"/>
              <a:t>Varsity Tutors (2007, </a:t>
            </a:r>
            <a:r>
              <a:rPr lang="en-US" dirty="0" smtClean="0"/>
              <a:t>Missouri) </a:t>
            </a:r>
            <a:r>
              <a:rPr lang="en-US" sz="2000" dirty="0" smtClean="0"/>
              <a:t>raised $ 50 Mil in series C in Feb 2018</a:t>
            </a:r>
            <a:endParaRPr lang="en-US" sz="2000" dirty="0"/>
          </a:p>
        </p:txBody>
      </p:sp>
      <p:pic>
        <p:nvPicPr>
          <p:cNvPr id="4" name="Content Placeholder 3"/>
          <p:cNvPicPr>
            <a:picLocks noGrp="1" noChangeAspect="1"/>
          </p:cNvPicPr>
          <p:nvPr>
            <p:ph idx="1"/>
          </p:nvPr>
        </p:nvPicPr>
        <p:blipFill rotWithShape="1">
          <a:blip r:embed="rId2"/>
          <a:srcRect l="13823" t="7763" r="16145" b="6954"/>
          <a:stretch/>
        </p:blipFill>
        <p:spPr>
          <a:xfrm>
            <a:off x="6633881" y="2465294"/>
            <a:ext cx="5065059" cy="3971365"/>
          </a:xfrm>
          <a:prstGeom prst="rect">
            <a:avLst/>
          </a:prstGeom>
        </p:spPr>
      </p:pic>
      <p:sp>
        <p:nvSpPr>
          <p:cNvPr id="5" name="Content Placeholder 4"/>
          <p:cNvSpPr txBox="1">
            <a:spLocks/>
          </p:cNvSpPr>
          <p:nvPr/>
        </p:nvSpPr>
        <p:spPr>
          <a:xfrm>
            <a:off x="548936" y="2462679"/>
            <a:ext cx="6084945" cy="3994526"/>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Varsity Tutors has raised $107 Mil till date. Apart from online tutoring it also provides </a:t>
            </a:r>
            <a:r>
              <a:rPr lang="en-US" b="1" dirty="0" smtClean="0"/>
              <a:t>in person tutoring</a:t>
            </a:r>
            <a:r>
              <a:rPr lang="en-US" dirty="0" smtClean="0"/>
              <a:t>.</a:t>
            </a:r>
            <a:r>
              <a:rPr lang="en-US" dirty="0"/>
              <a:t>  </a:t>
            </a:r>
            <a:endParaRPr lang="en-US" dirty="0" smtClean="0"/>
          </a:p>
          <a:p>
            <a:r>
              <a:rPr lang="en-US" dirty="0" smtClean="0"/>
              <a:t>Experts </a:t>
            </a:r>
            <a:r>
              <a:rPr lang="en-US" dirty="0"/>
              <a:t>are available to meet in person or through the Company’s award-winning online and mobile </a:t>
            </a:r>
            <a:r>
              <a:rPr lang="en-US" dirty="0" smtClean="0"/>
              <a:t>platforms.</a:t>
            </a:r>
          </a:p>
          <a:p>
            <a:r>
              <a:rPr lang="en-US" dirty="0"/>
              <a:t>Since inception, Varsity Tutors has logged 3 million hours of live one-on-one tutoring, with </a:t>
            </a:r>
            <a:r>
              <a:rPr lang="en-US" b="1" dirty="0"/>
              <a:t>more than 40,000 experts on the platform, across 1,000 subjects</a:t>
            </a:r>
            <a:r>
              <a:rPr lang="en-US" dirty="0" smtClean="0"/>
              <a:t>.</a:t>
            </a:r>
          </a:p>
          <a:p>
            <a:r>
              <a:rPr lang="en-US" dirty="0" smtClean="0"/>
              <a:t>It plans to quickly expand globally with the recent funding.</a:t>
            </a:r>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716612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 Education Group</a:t>
            </a:r>
          </a:p>
        </p:txBody>
      </p:sp>
      <p:sp>
        <p:nvSpPr>
          <p:cNvPr id="3" name="Content Placeholder 2"/>
          <p:cNvSpPr>
            <a:spLocks noGrp="1"/>
          </p:cNvSpPr>
          <p:nvPr>
            <p:ph idx="1"/>
          </p:nvPr>
        </p:nvSpPr>
        <p:spPr/>
        <p:txBody>
          <a:bodyPr>
            <a:normAutofit lnSpcReduction="10000"/>
          </a:bodyPr>
          <a:lstStyle/>
          <a:p>
            <a:r>
              <a:rPr lang="en-US" dirty="0"/>
              <a:t>K-12 tutoring services in China and has enjoyed profitable growth and a rising stock price. Since 2013, its revenues have grown at a 50% compound annual rate to $1.7 billion with a 2017 net margin of 12%. In 2018, its stock price has increased 39% to a </a:t>
            </a:r>
            <a:r>
              <a:rPr lang="en-US" b="1" dirty="0"/>
              <a:t>market capitalization of $23 billion</a:t>
            </a:r>
            <a:r>
              <a:rPr lang="en-US" b="1" dirty="0" smtClean="0"/>
              <a:t>.</a:t>
            </a:r>
          </a:p>
          <a:p>
            <a:r>
              <a:rPr lang="en-US" dirty="0" smtClean="0"/>
              <a:t>It faces no international competition due to </a:t>
            </a:r>
            <a:r>
              <a:rPr lang="en-US" b="1" dirty="0" smtClean="0"/>
              <a:t>regulations and language barriers faced by foreign tutoring companies</a:t>
            </a:r>
            <a:r>
              <a:rPr lang="en-US" dirty="0" smtClean="0"/>
              <a:t>.</a:t>
            </a:r>
          </a:p>
          <a:p>
            <a:r>
              <a:rPr lang="en-US" dirty="0" smtClean="0"/>
              <a:t>Competitor </a:t>
            </a:r>
            <a:r>
              <a:rPr lang="en-US" b="1" dirty="0" smtClean="0"/>
              <a:t>New </a:t>
            </a:r>
            <a:r>
              <a:rPr lang="en-US" b="1" dirty="0"/>
              <a:t>Oriental</a:t>
            </a:r>
            <a:r>
              <a:rPr lang="en-US" dirty="0"/>
              <a:t> provides tutoring services in China and has grown more slowly with higher profitability and a slightly rising stock price. Since 2013, its revenues have grown at a 19.1% compound annual rate to $1.8 billion with a 2017 net margin of 15%. In 2018, its stock price has increased 3.3% to a </a:t>
            </a:r>
            <a:r>
              <a:rPr lang="en-US" b="1" dirty="0"/>
              <a:t>market capitalization of $15 billion</a:t>
            </a:r>
            <a:r>
              <a:rPr lang="en-US" dirty="0" smtClean="0"/>
              <a:t>.</a:t>
            </a:r>
            <a:endParaRPr lang="en-US" dirty="0"/>
          </a:p>
        </p:txBody>
      </p:sp>
    </p:spTree>
    <p:extLst>
      <p:ext uri="{BB962C8B-B14F-4D97-AF65-F5344CB8AC3E}">
        <p14:creationId xmlns:p14="http://schemas.microsoft.com/office/powerpoint/2010/main" val="6390795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 Investments</a:t>
            </a:r>
            <a:endParaRPr lang="en-US" dirty="0"/>
          </a:p>
        </p:txBody>
      </p:sp>
      <p:sp>
        <p:nvSpPr>
          <p:cNvPr id="3" name="Content Placeholder 2"/>
          <p:cNvSpPr>
            <a:spLocks noGrp="1"/>
          </p:cNvSpPr>
          <p:nvPr>
            <p:ph idx="1"/>
          </p:nvPr>
        </p:nvSpPr>
        <p:spPr>
          <a:xfrm>
            <a:off x="751542" y="2312894"/>
            <a:ext cx="6787775" cy="4272429"/>
          </a:xfrm>
        </p:spPr>
        <p:txBody>
          <a:bodyPr>
            <a:normAutofit fontScale="92500" lnSpcReduction="10000"/>
          </a:bodyPr>
          <a:lstStyle/>
          <a:p>
            <a:r>
              <a:rPr lang="en-US" dirty="0"/>
              <a:t>TAL acquired </a:t>
            </a:r>
            <a:r>
              <a:rPr lang="en-US" b="1" dirty="0" err="1"/>
              <a:t>CodeMonkey</a:t>
            </a:r>
            <a:r>
              <a:rPr lang="en-US" dirty="0"/>
              <a:t>, a Israel-based company founded in 2013, which offers children </a:t>
            </a:r>
            <a:r>
              <a:rPr lang="en-US" b="1" dirty="0"/>
              <a:t>interactive online coding lessons</a:t>
            </a:r>
            <a:r>
              <a:rPr lang="en-US" dirty="0"/>
              <a:t>. </a:t>
            </a:r>
            <a:r>
              <a:rPr lang="en-US" dirty="0" smtClean="0"/>
              <a:t>More </a:t>
            </a:r>
            <a:r>
              <a:rPr lang="en-US" dirty="0"/>
              <a:t>than 75 percent of primary and middle schools use its products. It also </a:t>
            </a:r>
            <a:r>
              <a:rPr lang="en-US" dirty="0" err="1"/>
              <a:t>aquired</a:t>
            </a:r>
            <a:r>
              <a:rPr lang="en-US" dirty="0"/>
              <a:t> </a:t>
            </a:r>
            <a:r>
              <a:rPr lang="en-US" b="1" dirty="0"/>
              <a:t>Dr. Panda</a:t>
            </a:r>
            <a:r>
              <a:rPr lang="en-US" dirty="0"/>
              <a:t>, which has become one of the largest developers of </a:t>
            </a:r>
            <a:r>
              <a:rPr lang="en-US" b="1" dirty="0"/>
              <a:t>paid education apps for </a:t>
            </a:r>
            <a:r>
              <a:rPr lang="en-US" dirty="0"/>
              <a:t>children</a:t>
            </a:r>
          </a:p>
          <a:p>
            <a:r>
              <a:rPr lang="en-US" dirty="0"/>
              <a:t>TAL invested in </a:t>
            </a:r>
            <a:r>
              <a:rPr lang="en-US" b="1" dirty="0" err="1"/>
              <a:t>Knewton</a:t>
            </a:r>
            <a:r>
              <a:rPr lang="en-US" dirty="0"/>
              <a:t> in 2016 which provides students with </a:t>
            </a:r>
            <a:r>
              <a:rPr lang="en-US" b="1" dirty="0"/>
              <a:t>tailored recommendations for exactly what to study</a:t>
            </a:r>
            <a:r>
              <a:rPr lang="en-US" dirty="0"/>
              <a:t>, teachers with analytics to better support each student, and publishers with content insights to develop more effective digital products.</a:t>
            </a:r>
          </a:p>
          <a:p>
            <a:r>
              <a:rPr lang="en-US" dirty="0"/>
              <a:t>This shows that </a:t>
            </a:r>
            <a:r>
              <a:rPr lang="en-US" b="1" dirty="0"/>
              <a:t>TAL will be interested in investing in companies like </a:t>
            </a:r>
            <a:r>
              <a:rPr lang="en-US" b="1" dirty="0" err="1"/>
              <a:t>Embibe</a:t>
            </a:r>
            <a:r>
              <a:rPr lang="en-US" b="1" dirty="0"/>
              <a:t>, </a:t>
            </a:r>
            <a:r>
              <a:rPr lang="en-US" b="1" dirty="0" err="1"/>
              <a:t>Byju’s</a:t>
            </a:r>
            <a:r>
              <a:rPr lang="en-US" b="1" dirty="0"/>
              <a:t> </a:t>
            </a:r>
            <a:r>
              <a:rPr lang="en-US" b="1" dirty="0" err="1"/>
              <a:t>etc</a:t>
            </a:r>
            <a:r>
              <a:rPr lang="en-US" dirty="0"/>
              <a:t> with creative content and AI based analytics. It already has online tutoring platform which it is using to expand globally. There </a:t>
            </a:r>
            <a:r>
              <a:rPr lang="en-US" b="1" dirty="0"/>
              <a:t>is no past </a:t>
            </a:r>
            <a:r>
              <a:rPr lang="en-US" b="1" dirty="0" smtClean="0"/>
              <a:t>investment outside China </a:t>
            </a:r>
            <a:r>
              <a:rPr lang="en-US" b="1" dirty="0"/>
              <a:t>in online tutoring startups</a:t>
            </a:r>
            <a:r>
              <a:rPr lang="en-US" dirty="0"/>
              <a:t>.</a:t>
            </a:r>
          </a:p>
          <a:p>
            <a:endParaRPr lang="en-US" dirty="0"/>
          </a:p>
        </p:txBody>
      </p:sp>
      <p:pic>
        <p:nvPicPr>
          <p:cNvPr id="4" name="Picture 2" descr="Image result for tal education revenue break up"/>
          <p:cNvPicPr>
            <a:picLocks noChangeAspect="1" noChangeArrowheads="1"/>
          </p:cNvPicPr>
          <p:nvPr/>
        </p:nvPicPr>
        <p:blipFill rotWithShape="1">
          <a:blip r:embed="rId2">
            <a:extLst>
              <a:ext uri="{28A0092B-C50C-407E-A947-70E740481C1C}">
                <a14:useLocalDpi xmlns:a14="http://schemas.microsoft.com/office/drawing/2010/main" val="0"/>
              </a:ext>
            </a:extLst>
          </a:blip>
          <a:srcRect t="13866"/>
          <a:stretch/>
        </p:blipFill>
        <p:spPr bwMode="auto">
          <a:xfrm>
            <a:off x="7422777" y="2545977"/>
            <a:ext cx="4563035" cy="3596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0726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89425" y="1359586"/>
            <a:ext cx="10052545" cy="3281891"/>
          </a:xfrm>
        </p:spPr>
        <p:txBody>
          <a:bodyPr/>
          <a:lstStyle/>
          <a:p>
            <a:r>
              <a:rPr lang="en-US" sz="1400" b="1" dirty="0"/>
              <a:t>The Company Making Billions Off China’s Worried </a:t>
            </a:r>
            <a:r>
              <a:rPr lang="en-US" sz="1400" b="1" dirty="0" smtClean="0"/>
              <a:t>Parents.</a:t>
            </a:r>
            <a:br>
              <a:rPr lang="en-US" sz="1400" b="1" dirty="0" smtClean="0"/>
            </a:br>
            <a:r>
              <a:rPr lang="en-US" sz="1400" b="1" dirty="0" smtClean="0"/>
              <a:t/>
            </a:r>
            <a:br>
              <a:rPr lang="en-US" sz="1400" b="1" dirty="0" smtClean="0"/>
            </a:br>
            <a:r>
              <a:rPr lang="en-US" sz="1400" dirty="0"/>
              <a:t>The weekend ritual for many American kids includes hanging out with friends, </a:t>
            </a:r>
            <a:r>
              <a:rPr lang="en-US" sz="1400" dirty="0" smtClean="0"/>
              <a:t>sports, etc. </a:t>
            </a:r>
            <a:br>
              <a:rPr lang="en-US" sz="1400" dirty="0" smtClean="0"/>
            </a:br>
            <a:r>
              <a:rPr lang="en-US" sz="1400" dirty="0"/>
              <a:t/>
            </a:r>
            <a:br>
              <a:rPr lang="en-US" sz="1400" dirty="0"/>
            </a:br>
            <a:r>
              <a:rPr lang="en-US" sz="1400" dirty="0" smtClean="0"/>
              <a:t>Steven</a:t>
            </a:r>
            <a:r>
              <a:rPr lang="en-US" sz="1400" dirty="0"/>
              <a:t>, a </a:t>
            </a:r>
            <a:r>
              <a:rPr lang="en-US" sz="1400" dirty="0" smtClean="0"/>
              <a:t>9-year-old student </a:t>
            </a:r>
            <a:r>
              <a:rPr lang="en-US" sz="1400" dirty="0"/>
              <a:t>in Beijing, spent a recent Friday evening in </a:t>
            </a:r>
            <a:r>
              <a:rPr lang="en-US" sz="1400" dirty="0" smtClean="0"/>
              <a:t>a </a:t>
            </a:r>
            <a:r>
              <a:rPr lang="en-US" sz="1400" dirty="0"/>
              <a:t>tutoring center operated by </a:t>
            </a:r>
            <a:r>
              <a:rPr lang="en-US" sz="1400" dirty="0">
                <a:hlinkClick r:id="rId2"/>
              </a:rPr>
              <a:t>TAL Education Group</a:t>
            </a:r>
            <a:r>
              <a:rPr lang="en-US" sz="1400" dirty="0"/>
              <a:t>, cramming </a:t>
            </a:r>
            <a:r>
              <a:rPr lang="en-US" sz="1400" dirty="0" smtClean="0"/>
              <a:t>mathematics. </a:t>
            </a:r>
            <a:r>
              <a:rPr lang="en-US" sz="1400" dirty="0"/>
              <a:t>On Saturday he was back for extra instruction in English and Chinese</a:t>
            </a:r>
            <a:r>
              <a:rPr lang="en-US" sz="1400" dirty="0" smtClean="0"/>
              <a:t>.</a:t>
            </a:r>
            <a:r>
              <a:rPr lang="en-US" sz="1400" dirty="0"/>
              <a:t> </a:t>
            </a:r>
            <a:r>
              <a:rPr lang="en-US" sz="1400" dirty="0" smtClean="0"/>
              <a:t/>
            </a:r>
            <a:br>
              <a:rPr lang="en-US" sz="1400" dirty="0" smtClean="0"/>
            </a:br>
            <a:r>
              <a:rPr lang="en-US" sz="1400" dirty="0"/>
              <a:t/>
            </a:r>
            <a:br>
              <a:rPr lang="en-US" sz="1400" dirty="0"/>
            </a:br>
            <a:r>
              <a:rPr lang="en-US" sz="1400" dirty="0" smtClean="0"/>
              <a:t>No </a:t>
            </a:r>
            <a:r>
              <a:rPr lang="en-US" sz="1400" dirty="0"/>
              <a:t>one has </a:t>
            </a:r>
            <a:r>
              <a:rPr lang="en-US" sz="1400" dirty="0" smtClean="0"/>
              <a:t>to force them to study, </a:t>
            </a:r>
            <a:r>
              <a:rPr lang="en-US" sz="1400" dirty="0"/>
              <a:t>because even elementary school students in testing-obsessed China know the importance of doing well on the dreaded national exams. </a:t>
            </a:r>
            <a:r>
              <a:rPr lang="en-US" sz="1400" b="1" dirty="0" smtClean="0"/>
              <a:t>Those </a:t>
            </a:r>
            <a:r>
              <a:rPr lang="en-US" sz="1400" b="1" dirty="0"/>
              <a:t>who do poorly can end up in dead-end livelihoods with no chance of college admission. </a:t>
            </a:r>
            <a:r>
              <a:rPr lang="en-US" sz="1400" dirty="0" smtClean="0"/>
              <a:t>That’s </a:t>
            </a:r>
            <a:r>
              <a:rPr lang="en-US" sz="1400" dirty="0"/>
              <a:t>why many parents are gladly willing </a:t>
            </a:r>
            <a:r>
              <a:rPr lang="en-US" sz="1400" dirty="0" smtClean="0"/>
              <a:t>spend $3,124</a:t>
            </a:r>
            <a:r>
              <a:rPr lang="en-US" sz="1400" dirty="0"/>
              <a:t>/</a:t>
            </a:r>
            <a:r>
              <a:rPr lang="en-US" sz="1400" dirty="0" smtClean="0"/>
              <a:t> year - to </a:t>
            </a:r>
            <a:r>
              <a:rPr lang="en-US" sz="1400" dirty="0"/>
              <a:t>guarantee a bright future for their offspring. That desire has also turned TAL, the nation’s largest tutoring outfit, into a major money spinner. </a:t>
            </a:r>
            <a:r>
              <a:rPr lang="en-US" sz="1400" dirty="0" smtClean="0"/>
              <a:t/>
            </a:r>
            <a:br>
              <a:rPr lang="en-US" sz="1400" dirty="0" smtClean="0"/>
            </a:br>
            <a:r>
              <a:rPr lang="en-US" sz="1400" dirty="0" smtClean="0"/>
              <a:t/>
            </a:r>
            <a:br>
              <a:rPr lang="en-US" sz="1400" dirty="0" smtClean="0"/>
            </a:br>
            <a:endParaRPr lang="en-US" sz="1400" dirty="0"/>
          </a:p>
        </p:txBody>
      </p:sp>
      <p:sp>
        <p:nvSpPr>
          <p:cNvPr id="5" name="Subtitle 4"/>
          <p:cNvSpPr>
            <a:spLocks noGrp="1"/>
          </p:cNvSpPr>
          <p:nvPr>
            <p:ph type="subTitle" idx="1"/>
          </p:nvPr>
        </p:nvSpPr>
        <p:spPr>
          <a:xfrm>
            <a:off x="1289425" y="994274"/>
            <a:ext cx="8825658" cy="861420"/>
          </a:xfrm>
        </p:spPr>
        <p:txBody>
          <a:bodyPr/>
          <a:lstStyle/>
          <a:p>
            <a:r>
              <a:rPr lang="en-US" dirty="0" smtClean="0"/>
              <a:t>How does </a:t>
            </a:r>
            <a:r>
              <a:rPr lang="en-US" dirty="0" err="1" smtClean="0"/>
              <a:t>tal</a:t>
            </a:r>
            <a:r>
              <a:rPr lang="en-US" dirty="0" smtClean="0"/>
              <a:t> makes so much money ?</a:t>
            </a:r>
            <a:endParaRPr lang="en-US" dirty="0"/>
          </a:p>
        </p:txBody>
      </p:sp>
      <p:pic>
        <p:nvPicPr>
          <p:cNvPr id="6"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4948" t="56528" r="5027" b="-329"/>
          <a:stretch/>
        </p:blipFill>
        <p:spPr bwMode="auto">
          <a:xfrm>
            <a:off x="5880846" y="4098215"/>
            <a:ext cx="5325035" cy="19432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289425" y="4377335"/>
            <a:ext cx="4358340" cy="1169551"/>
          </a:xfrm>
          <a:prstGeom prst="rect">
            <a:avLst/>
          </a:prstGeom>
        </p:spPr>
        <p:txBody>
          <a:bodyPr wrap="square">
            <a:spAutoFit/>
          </a:bodyPr>
          <a:lstStyle/>
          <a:p>
            <a:r>
              <a:rPr lang="en-US" sz="1400" dirty="0">
                <a:solidFill>
                  <a:srgbClr val="EEECE1"/>
                </a:solidFill>
                <a:ea typeface="+mj-ea"/>
                <a:cs typeface="+mj-cs"/>
              </a:rPr>
              <a:t>TAL provides </a:t>
            </a:r>
            <a:r>
              <a:rPr lang="en-US" sz="1400" b="1" dirty="0">
                <a:solidFill>
                  <a:srgbClr val="EEECE1"/>
                </a:solidFill>
                <a:ea typeface="+mj-ea"/>
                <a:cs typeface="+mj-cs"/>
              </a:rPr>
              <a:t>in-person coaching </a:t>
            </a:r>
            <a:r>
              <a:rPr lang="en-US" sz="1400" dirty="0">
                <a:solidFill>
                  <a:srgbClr val="EEECE1"/>
                </a:solidFill>
                <a:ea typeface="+mj-ea"/>
                <a:cs typeface="+mj-cs"/>
              </a:rPr>
              <a:t>(lively classes &amp; and students get to play little games while learning ) and </a:t>
            </a:r>
            <a:r>
              <a:rPr lang="en-US" sz="1400" b="1" dirty="0">
                <a:solidFill>
                  <a:srgbClr val="EEECE1"/>
                </a:solidFill>
                <a:ea typeface="+mj-ea"/>
                <a:cs typeface="+mj-cs"/>
              </a:rPr>
              <a:t>online.</a:t>
            </a:r>
            <a:r>
              <a:rPr lang="en-US" sz="1400" dirty="0">
                <a:solidFill>
                  <a:srgbClr val="EEECE1"/>
                </a:solidFill>
                <a:ea typeface="+mj-ea"/>
                <a:cs typeface="+mj-cs"/>
              </a:rPr>
              <a:t> TAL expects this year to tutor 1.9 million students—double the enrollment of the New York City public school system.</a:t>
            </a:r>
            <a:endParaRPr lang="en-US" dirty="0"/>
          </a:p>
        </p:txBody>
      </p:sp>
    </p:spTree>
    <p:extLst>
      <p:ext uri="{BB962C8B-B14F-4D97-AF65-F5344CB8AC3E}">
        <p14:creationId xmlns:p14="http://schemas.microsoft.com/office/powerpoint/2010/main" val="20325220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TAL </a:t>
            </a:r>
            <a:r>
              <a:rPr lang="en-US" sz="2400" dirty="0" smtClean="0"/>
              <a:t>Fourth</a:t>
            </a:r>
            <a:r>
              <a:rPr lang="en-US" sz="2400" dirty="0"/>
              <a:t> Quarter of Fiscal Year 2018</a:t>
            </a:r>
          </a:p>
        </p:txBody>
      </p:sp>
      <p:sp>
        <p:nvSpPr>
          <p:cNvPr id="3" name="Content Placeholder 2"/>
          <p:cNvSpPr>
            <a:spLocks noGrp="1"/>
          </p:cNvSpPr>
          <p:nvPr>
            <p:ph idx="1"/>
          </p:nvPr>
        </p:nvSpPr>
        <p:spPr>
          <a:xfrm>
            <a:off x="1154954" y="2612464"/>
            <a:ext cx="9925422" cy="3680759"/>
          </a:xfrm>
        </p:spPr>
        <p:txBody>
          <a:bodyPr>
            <a:normAutofit/>
          </a:bodyPr>
          <a:lstStyle/>
          <a:p>
            <a:r>
              <a:rPr lang="en-US" dirty="0"/>
              <a:t>Total student enrollments increased by 95.7% year-over-year to approximately 2,615,760 from approximately 1,336,600 in the same period of the prior year.</a:t>
            </a:r>
          </a:p>
          <a:p>
            <a:r>
              <a:rPr lang="en-US" dirty="0"/>
              <a:t>Total physical network increased from 507 learning centers in 30 cities as of February 28, 2017 to 594 learning centers in 42 cities as of February 28, </a:t>
            </a:r>
            <a:r>
              <a:rPr lang="en-US" dirty="0" smtClean="0"/>
              <a:t>2018, </a:t>
            </a:r>
            <a:r>
              <a:rPr lang="en-US" dirty="0"/>
              <a:t>located in 42 key </a:t>
            </a:r>
            <a:r>
              <a:rPr lang="en-US" dirty="0" smtClean="0"/>
              <a:t>cities.</a:t>
            </a:r>
          </a:p>
          <a:p>
            <a:r>
              <a:rPr lang="en-US" dirty="0"/>
              <a:t>The increase in total student enrollments was driven primarily by the growth of enrollments in the small class offerings and online courses</a:t>
            </a:r>
            <a:r>
              <a:rPr lang="en-US" dirty="0" smtClean="0"/>
              <a:t>.</a:t>
            </a:r>
          </a:p>
        </p:txBody>
      </p:sp>
    </p:spTree>
    <p:extLst>
      <p:ext uri="{BB962C8B-B14F-4D97-AF65-F5344CB8AC3E}">
        <p14:creationId xmlns:p14="http://schemas.microsoft.com/office/powerpoint/2010/main" val="82058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players in China</a:t>
            </a:r>
            <a:endParaRPr lang="en-US" dirty="0"/>
          </a:p>
        </p:txBody>
      </p:sp>
      <p:sp>
        <p:nvSpPr>
          <p:cNvPr id="3" name="Content Placeholder 2"/>
          <p:cNvSpPr>
            <a:spLocks noGrp="1"/>
          </p:cNvSpPr>
          <p:nvPr>
            <p:ph idx="1"/>
          </p:nvPr>
        </p:nvSpPr>
        <p:spPr>
          <a:xfrm>
            <a:off x="590176" y="2457922"/>
            <a:ext cx="6312647" cy="4554071"/>
          </a:xfrm>
        </p:spPr>
        <p:txBody>
          <a:bodyPr>
            <a:normAutofit/>
          </a:bodyPr>
          <a:lstStyle/>
          <a:p>
            <a:r>
              <a:rPr lang="en-US" b="1" dirty="0" err="1" smtClean="0"/>
              <a:t>Zuoyebang</a:t>
            </a:r>
            <a:r>
              <a:rPr lang="en-US" dirty="0" smtClean="0"/>
              <a:t> (2014, Beijing) </a:t>
            </a:r>
            <a:r>
              <a:rPr lang="en-US" dirty="0"/>
              <a:t>currently cooperates with</a:t>
            </a:r>
            <a:r>
              <a:rPr lang="en-US" b="1" dirty="0"/>
              <a:t> </a:t>
            </a:r>
            <a:r>
              <a:rPr lang="en-US" dirty="0"/>
              <a:t>113 educational organizations and</a:t>
            </a:r>
            <a:r>
              <a:rPr lang="en-US" b="1" dirty="0"/>
              <a:t> 370,000 primary schools and high schools </a:t>
            </a:r>
            <a:r>
              <a:rPr lang="en-US" dirty="0"/>
              <a:t>in China</a:t>
            </a:r>
            <a:r>
              <a:rPr lang="en-US" dirty="0" smtClean="0"/>
              <a:t>. It has raised more than </a:t>
            </a:r>
            <a:r>
              <a:rPr lang="en-US" dirty="0">
                <a:hlinkClick r:id="rId2"/>
              </a:rPr>
              <a:t>$</a:t>
            </a:r>
            <a:r>
              <a:rPr lang="en-US" dirty="0" smtClean="0">
                <a:hlinkClick r:id="rId2"/>
              </a:rPr>
              <a:t>585M</a:t>
            </a:r>
            <a:r>
              <a:rPr lang="en-US" dirty="0" smtClean="0"/>
              <a:t> till date.</a:t>
            </a:r>
            <a:endParaRPr lang="en-US" dirty="0"/>
          </a:p>
          <a:p>
            <a:r>
              <a:rPr lang="en-US" dirty="0" err="1"/>
              <a:t>Zuoyebang</a:t>
            </a:r>
            <a:r>
              <a:rPr lang="en-US" dirty="0"/>
              <a:t> is an online education platform where K-12 students can upload their homework questions and search for </a:t>
            </a:r>
            <a:r>
              <a:rPr lang="en-US" dirty="0" smtClean="0"/>
              <a:t>solutions.</a:t>
            </a:r>
          </a:p>
          <a:p>
            <a:r>
              <a:rPr lang="en-US" dirty="0" smtClean="0"/>
              <a:t>It has </a:t>
            </a:r>
            <a:r>
              <a:rPr lang="en-US" dirty="0"/>
              <a:t>started branching into live-streaming online courses and one-on-one tutoring for kids. </a:t>
            </a:r>
            <a:endParaRPr lang="en-US" dirty="0" smtClean="0"/>
          </a:p>
          <a:p>
            <a:r>
              <a:rPr lang="en-US" b="1" dirty="0" err="1" smtClean="0"/>
              <a:t>Yuanfudao</a:t>
            </a:r>
            <a:r>
              <a:rPr lang="en-US" dirty="0" smtClean="0"/>
              <a:t> (2012) Raised </a:t>
            </a:r>
            <a:r>
              <a:rPr lang="en-US" dirty="0"/>
              <a:t>$300 Million From </a:t>
            </a:r>
            <a:r>
              <a:rPr lang="en-US" dirty="0" err="1"/>
              <a:t>Tencent</a:t>
            </a:r>
            <a:r>
              <a:rPr lang="en-US" dirty="0"/>
              <a:t> at </a:t>
            </a:r>
            <a:r>
              <a:rPr lang="en-US" b="1" dirty="0"/>
              <a:t>$3 Billion </a:t>
            </a:r>
            <a:r>
              <a:rPr lang="en-US" b="1" dirty="0" smtClean="0"/>
              <a:t>Valuation </a:t>
            </a:r>
            <a:r>
              <a:rPr lang="en-US" dirty="0" smtClean="0"/>
              <a:t>in Dec 2018.</a:t>
            </a:r>
            <a:endParaRPr lang="en-US" dirty="0"/>
          </a:p>
          <a:p>
            <a:endParaRPr lang="en-US" dirty="0"/>
          </a:p>
        </p:txBody>
      </p:sp>
      <p:pic>
        <p:nvPicPr>
          <p:cNvPr id="4" name="Picture 3"/>
          <p:cNvPicPr>
            <a:picLocks noChangeAspect="1"/>
          </p:cNvPicPr>
          <p:nvPr/>
        </p:nvPicPr>
        <p:blipFill rotWithShape="1">
          <a:blip r:embed="rId3"/>
          <a:srcRect l="51029" t="7018" r="5809" b="7873"/>
          <a:stretch/>
        </p:blipFill>
        <p:spPr>
          <a:xfrm>
            <a:off x="6902823" y="2457922"/>
            <a:ext cx="4688541" cy="3576918"/>
          </a:xfrm>
          <a:prstGeom prst="rect">
            <a:avLst/>
          </a:prstGeom>
        </p:spPr>
      </p:pic>
    </p:spTree>
    <p:extLst>
      <p:ext uri="{BB962C8B-B14F-4D97-AF65-F5344CB8AC3E}">
        <p14:creationId xmlns:p14="http://schemas.microsoft.com/office/powerpoint/2010/main" val="415246896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Ion Boardroom</Template>
  <TotalTime>437</TotalTime>
  <Words>710</Words>
  <Application>Microsoft Office PowerPoint</Application>
  <PresentationFormat>Widescreen</PresentationFormat>
  <Paragraphs>80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 Boardroom</vt:lpstr>
      <vt:lpstr>Vedantu </vt:lpstr>
      <vt:lpstr>SIMILAR COMPANIES</vt:lpstr>
      <vt:lpstr>Chegg (2005, California) Valuation at IPO. $1.1B, 2013</vt:lpstr>
      <vt:lpstr>Varsity Tutors (2007, Missouri) raised $ 50 Mil in series C in Feb 2018</vt:lpstr>
      <vt:lpstr>TAL Education Group</vt:lpstr>
      <vt:lpstr>TAL Investments</vt:lpstr>
      <vt:lpstr>The Company Making Billions Off China’s Worried Parents.  The weekend ritual for many American kids includes hanging out with friends, sports, etc.   Steven, a 9-year-old student in Beijing, spent a recent Friday evening in a tutoring center operated by TAL Education Group, cramming mathematics. On Saturday he was back for extra instruction in English and Chinese.   No one has to force them to study, because even elementary school students in testing-obsessed China know the importance of doing well on the dreaded national exams. Those who do poorly can end up in dead-end livelihoods with no chance of college admission. That’s why many parents are gladly willing spend $3,124/ year - to guarantee a bright future for their offspring. That desire has also turned TAL, the nation’s largest tutoring outfit, into a major money spinner.   </vt:lpstr>
      <vt:lpstr>TAL Fourth Quarter of Fiscal Year 2018</vt:lpstr>
      <vt:lpstr>New players in China</vt:lpstr>
      <vt:lpstr>Knack (2016, Florida) raised $ 1.5 Mil in seed round in Nov, 2018</vt:lpstr>
      <vt:lpstr>Skooli (2014,Vancouver)</vt:lpstr>
      <vt:lpstr>Vedantu </vt:lpstr>
      <vt:lpstr>Vedantu Analysis </vt:lpstr>
      <vt:lpstr> </vt:lpstr>
      <vt:lpstr>Growth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Vedantu</dc:title>
  <dc:creator>ADMIN</dc:creator>
  <cp:lastModifiedBy>ADMIN</cp:lastModifiedBy>
  <cp:revision>34</cp:revision>
  <dcterms:created xsi:type="dcterms:W3CDTF">2019-01-01T10:51:55Z</dcterms:created>
  <dcterms:modified xsi:type="dcterms:W3CDTF">2019-01-02T11:20:59Z</dcterms:modified>
</cp:coreProperties>
</file>